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5" r:id="rId6"/>
    <p:sldId id="263" r:id="rId7"/>
    <p:sldId id="264" r:id="rId8"/>
    <p:sldId id="258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Classifying </a:t>
            </a:r>
            <a:br>
              <a:rPr lang="en-US" dirty="0" smtClean="0"/>
            </a:br>
            <a:r>
              <a:rPr lang="en-US" dirty="0" smtClean="0"/>
              <a:t>Household Production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1, Session 2, NTA Time Use and Gender Workshop</a:t>
            </a:r>
          </a:p>
          <a:p>
            <a:r>
              <a:rPr lang="en-US" dirty="0" smtClean="0"/>
              <a:t>Monday, May 21,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code for your country that does the same calculations as the example code for the US </a:t>
            </a:r>
          </a:p>
          <a:p>
            <a:r>
              <a:rPr lang="en-US" dirty="0" smtClean="0"/>
              <a:t>This code identifies household production activities in 11 groups and calculates age- and sex-specific averages for time spent in </a:t>
            </a:r>
            <a:r>
              <a:rPr lang="en-US" smtClean="0"/>
              <a:t>those activities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principles of identifying household productive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Groups of NTTA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Use Survey Activity Classification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activities at one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 Example </a:t>
            </a:r>
            <a:r>
              <a:rPr lang="en-US" dirty="0" err="1" smtClean="0"/>
              <a:t>Stata</a:t>
            </a:r>
            <a:r>
              <a:rPr lang="en-US" dirty="0" smtClean="0"/>
              <a:t> Code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Principles of Identifying Household Productive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Not already included in national accounts</a:t>
            </a:r>
          </a:p>
          <a:p>
            <a:pPr lvl="1"/>
            <a:r>
              <a:rPr lang="en-US" dirty="0" smtClean="0"/>
              <a:t>So market production is NOT included</a:t>
            </a:r>
          </a:p>
          <a:p>
            <a:pPr lvl="1"/>
            <a:r>
              <a:rPr lang="en-US" dirty="0" smtClean="0"/>
              <a:t>Unpaid family labor that generates market income is not included, even if the person who did the work did not get paid</a:t>
            </a:r>
          </a:p>
          <a:p>
            <a:r>
              <a:rPr lang="en-US" dirty="0" smtClean="0"/>
              <a:t>Satisfies third party criterion</a:t>
            </a:r>
          </a:p>
          <a:p>
            <a:pPr lvl="1"/>
            <a:r>
              <a:rPr lang="en-US" dirty="0" smtClean="0"/>
              <a:t>You could pay someone else to do it for you</a:t>
            </a:r>
          </a:p>
          <a:p>
            <a:pPr lvl="1"/>
            <a:r>
              <a:rPr lang="en-US" dirty="0" smtClean="0"/>
              <a:t>Leisure, education, and many self-care activities do NOT satisfy this criterion</a:t>
            </a:r>
          </a:p>
          <a:p>
            <a:r>
              <a:rPr lang="en-US" dirty="0" smtClean="0"/>
              <a:t>It still counts if the activity is pleasurable, as long as it satisfies the third party criterion</a:t>
            </a:r>
          </a:p>
          <a:p>
            <a:r>
              <a:rPr lang="en-US" dirty="0" smtClean="0"/>
              <a:t>Another way to think about it: if I did not do this myself, would I have to pay someone else to do it for me?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Use Survey Activity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Major activity groups, sub-divided into lower level groups and then final classification</a:t>
            </a:r>
          </a:p>
          <a:p>
            <a:r>
              <a:rPr lang="en-US" dirty="0" smtClean="0"/>
              <a:t>Sometimes major activity groups will be completely household production, completely market production, or completely non-productive; or they may be a mixture</a:t>
            </a:r>
          </a:p>
          <a:p>
            <a:r>
              <a:rPr lang="en-US" dirty="0" smtClean="0"/>
              <a:t>Need to look carefully at the codes and activities</a:t>
            </a:r>
          </a:p>
          <a:p>
            <a:r>
              <a:rPr lang="en-US" dirty="0" smtClean="0"/>
              <a:t>See if anyone has done similar research using this survey; what activities did they choose?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of NTA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Cleaning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Laundry (includes sewing and clothing repair) 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Cooking (food and drink preparation)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Household maintenance and repair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Lawn and garden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Household management (incl. finances, scheduling, coordinating, and related telephone calls)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Pet care (not veterinary care)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Purchasing goods and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Childcare **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Eldercare and care outside the home (includes volunteering) **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Travel (related to care activities and purchasing goods and services)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DOES THIS SEEM REASONABLE?  HAVE I FORGOTTEN ANYTHING?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WOULD A DIFFERENT SET OF ACTIVITIES MAKE MORE SENSE FOR YOUR COUNTRIES?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** Will need to be divided into variables for care in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</a:rPr>
              <a:t>hh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 versus outside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</a:rPr>
              <a:t>hh</a:t>
            </a: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Example: UN Classification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International Classification of Activities for Time Use Statistics (ICATUS) is used in many surveys: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Personal care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Employment for establishments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Primary production activities not for establishments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Services for income and other production of goods not for establishments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Household maintenance, management and shopping for own household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Care for children, the sick, elderly and disabled for own household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Community services and help to other households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Learning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Social, cultural and recreational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Mass media 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US Survey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American Time Use Survey (ATUS) scheme: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Personal care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Household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Caring for and helping household members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Caring for and helping non-household members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Work and work-related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Education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Consumer purchases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Professional and personal care services (MIXED)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Household services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Government services and civic obligations (MIXED)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Eating and drinking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Socializing, relaxing and leisure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Sports, exercise and recreation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Religious and spiritual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Volunteer activities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Telephone calls (MIXED)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Traveling (MIXED)</a:t>
            </a:r>
          </a:p>
          <a:p>
            <a:pPr marL="971550" lvl="1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Schemes for Coding Multiple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Use same criteria as for primary activity to decide if a secondary activity is household production or not</a:t>
            </a:r>
          </a:p>
          <a:p>
            <a:pPr marL="514350" indent="-514350"/>
            <a:r>
              <a:rPr lang="en-US" dirty="0" smtClean="0"/>
              <a:t>How to include?</a:t>
            </a:r>
          </a:p>
          <a:p>
            <a:pPr lvl="1"/>
            <a:r>
              <a:rPr lang="en-US" dirty="0" smtClean="0"/>
              <a:t>If more than one productive activity at a time, divide the time equally between the two productive activities</a:t>
            </a:r>
          </a:p>
          <a:p>
            <a:pPr lvl="1"/>
            <a:r>
              <a:rPr lang="en-US" dirty="0" smtClean="0"/>
              <a:t>If one productive and one non-productive activity is being done at a time, count the time completely towards the productive activity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 </a:t>
            </a:r>
            <a:r>
              <a:rPr lang="en-US" dirty="0" err="1" smtClean="0"/>
              <a:t>Stata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handout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528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Classifying  Household Production Activities</vt:lpstr>
      <vt:lpstr>Outline</vt:lpstr>
      <vt:lpstr>General Principles of Identifying Household Productive Activities</vt:lpstr>
      <vt:lpstr>Time Use Survey Activity Classification</vt:lpstr>
      <vt:lpstr>Groups of NTA Activities</vt:lpstr>
      <vt:lpstr>Example: UN Classification</vt:lpstr>
      <vt:lpstr>Example: US Survey</vt:lpstr>
      <vt:lpstr>Schemes for Coding Multiple Activities</vt:lpstr>
      <vt:lpstr>Example US Stata Code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14</cp:revision>
  <dcterms:created xsi:type="dcterms:W3CDTF">2012-05-19T13:14:13Z</dcterms:created>
  <dcterms:modified xsi:type="dcterms:W3CDTF">2012-05-21T05:02:53Z</dcterms:modified>
</cp:coreProperties>
</file>